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60" r:id="rId2"/>
    <p:sldMasterId id="2147483672" r:id="rId3"/>
  </p:sldMasterIdLst>
  <p:sldIdLst>
    <p:sldId id="256" r:id="rId4"/>
    <p:sldId id="269" r:id="rId5"/>
    <p:sldId id="258" r:id="rId6"/>
    <p:sldId id="259" r:id="rId7"/>
    <p:sldId id="257" r:id="rId8"/>
    <p:sldId id="260" r:id="rId9"/>
    <p:sldId id="262" r:id="rId10"/>
    <p:sldId id="267" r:id="rId11"/>
    <p:sldId id="263" r:id="rId12"/>
    <p:sldId id="261" r:id="rId13"/>
    <p:sldId id="268" r:id="rId14"/>
    <p:sldId id="265" r:id="rId15"/>
    <p:sldId id="266" r:id="rId16"/>
    <p:sldId id="270" r:id="rId17"/>
    <p:sldId id="271" r:id="rId18"/>
    <p:sldId id="272" r:id="rId19"/>
  </p:sldIdLst>
  <p:sldSz cx="12192000" cy="6858000"/>
  <p:notesSz cx="6858000" cy="9144000"/>
  <p:embeddedFontLst>
    <p:embeddedFont>
      <p:font typeface="THELuxGoL_U" panose="02020603020101020101" pitchFamily="18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94"/>
  </p:normalViewPr>
  <p:slideViewPr>
    <p:cSldViewPr snapToGrid="0" snapToObjects="1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02CB2-30F7-3144-979B-B8C22DB23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9FD5BF7-CDAE-6C49-8F1B-66EB11E28D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F2BDCA-1AD5-0C41-84A0-5C88CDCD0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defRPr>
            </a:lvl1pPr>
          </a:lstStyle>
          <a:p>
            <a:fld id="{6A848F2F-9AAB-EF46-9865-B47FF4E875F7}" type="datetimeFigureOut">
              <a:rPr kumimoji="1" lang="ko-KR" altLang="en-US" smtClean="0"/>
              <a:pPr/>
              <a:t>2019-09-10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A429C5-6A70-3145-B7DC-E8ED6B059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8FB70C-9862-2D4D-884F-87EFA9632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defRPr>
            </a:lvl1pPr>
          </a:lstStyle>
          <a:p>
            <a:fld id="{1959451F-DAAF-0845-80CC-671046E98CFB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425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449D9A-2DC0-2C4D-9CED-C00560E8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1563E7-1DB4-4B4D-94DC-74AF50E60F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989B90-BA69-1D43-966A-92D0C7858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48F2F-9AAB-EF46-9865-B47FF4E875F7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F18C21-8DC8-2449-A315-6722B940A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FFF807-00BE-1E48-AF38-67B848F82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451F-DAAF-0845-80CC-671046E98C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6349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0E59FC7-C714-824C-8CC8-5F4756C6E2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A643AF-2F3F-1540-9AF8-F411A8A303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14BA0F-A808-1C43-AD67-6729725CA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48F2F-9AAB-EF46-9865-B47FF4E875F7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2BB8E6-54E5-C746-9C76-A1E27C504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075A19-68E1-8342-B0E2-7A4231A8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451F-DAAF-0845-80CC-671046E98C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2566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DFA8D3-216B-1642-A9DF-40DDA6BA49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DAE28E-9470-314F-BCFE-902174F68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3D86A1-1BD8-C84F-985C-BC20BE4ED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58A9A-65DA-1447-95E3-FA380A3AD0D9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56958E-E1AF-5947-8C4E-D5784BB69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0B1CCD-13AB-8543-9C37-38B8A3EE5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81352-A7FF-6449-8E0E-556770A9D5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18386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977B37-5D9E-924D-B7A5-27E018D83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FBF2A0-E739-6948-AB2F-AA4D664EC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65F4EA-9421-AB49-80CD-F97CF832B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58A9A-65DA-1447-95E3-FA380A3AD0D9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3A29A7-5B61-DE47-AA38-FBBC9E40E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60B4D1-D3CE-EF45-833A-14ACF8FE3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81352-A7FF-6449-8E0E-556770A9D5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97734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A023F3-070D-F04B-8138-76D64066B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29F101-7FBB-2641-B8CD-0055FC9BC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4D0CC8-637B-2F41-95F4-33244AF0F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58A9A-65DA-1447-95E3-FA380A3AD0D9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A1098F-ED71-A24C-8B2A-CF430C56B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1CA332-4C8F-D444-8A1E-0CBD361EE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81352-A7FF-6449-8E0E-556770A9D5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7757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C5A59A-6A68-2D4D-93EE-32F101A66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17D8A2-5C5E-874C-8888-5D2EA09713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451EEB-A65A-9744-AFDD-916545830F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5D00DC-68E9-294C-ABF3-5ABF23E9E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58A9A-65DA-1447-95E3-FA380A3AD0D9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C71C2C-0599-104C-85B8-E29AC8266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8EA3B0-155B-E44E-8ACF-F58420051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81352-A7FF-6449-8E0E-556770A9D5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4491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08445E-B5FC-1347-9BCF-7E5CAC155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2BF3CF-6AFD-544B-B81E-506C0838A3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EAB19A-667E-824B-B97B-E3BAEEECD4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202180E-449D-664F-B5B2-1D73FB8081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423E3B6-220E-D440-87B5-531ACCE999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B9A4B44-9C78-794F-8E20-B558FFBB8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58A9A-65DA-1447-95E3-FA380A3AD0D9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B82716-94C1-EF48-81D2-18BD77EEE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300E5CB-15AB-1448-AFAB-F6B32863F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81352-A7FF-6449-8E0E-556770A9D5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871715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A43C5-7183-9442-B0ED-A2A3A8B05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1A3ECB8-78D2-2C45-AD5E-3C1F8D8CC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58A9A-65DA-1447-95E3-FA380A3AD0D9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923A74D-F5E9-4E48-869F-AADC33F29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08EA31-9E48-5640-AA13-3268E73FB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81352-A7FF-6449-8E0E-556770A9D5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46144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5D30672-52E5-AF4C-936B-54B7E283F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58A9A-65DA-1447-95E3-FA380A3AD0D9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12B306C-80BF-E846-A5FF-C44AEEC53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4C2E2C-6F45-984E-9EF0-FC4D59047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81352-A7FF-6449-8E0E-556770A9D5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74697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DB438-06F8-F24D-9B82-A6762733C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5E2655-714C-5E47-8BDD-7D8FFB1C3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1CF640-1DF0-414C-9F85-4A269F8E21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A25B65-16B0-DC4D-B3EE-788B9F9BC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58A9A-65DA-1447-95E3-FA380A3AD0D9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748602-D3B2-0347-9182-83AFD5BDB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8A308F-C53C-F549-969C-BAB0492C7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81352-A7FF-6449-8E0E-556770A9D5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349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966287-7A59-2248-9F62-21642E4F4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E170B6-8631-5D4C-A7FD-1BFB5E562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defRPr>
            </a:lvl1pPr>
            <a:lvl2pPr>
              <a:defRPr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defRPr>
            </a:lvl2pPr>
            <a:lvl3pPr>
              <a:defRPr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defRPr>
            </a:lvl3pPr>
            <a:lvl4pPr>
              <a:defRPr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defRPr>
            </a:lvl4pPr>
            <a:lvl5pPr>
              <a:defRPr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defRPr>
            </a:lvl5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E8ADD6-DD73-3242-A783-702431560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defRPr>
            </a:lvl1pPr>
          </a:lstStyle>
          <a:p>
            <a:fld id="{6A848F2F-9AAB-EF46-9865-B47FF4E875F7}" type="datetimeFigureOut">
              <a:rPr kumimoji="1" lang="ko-KR" altLang="en-US" smtClean="0"/>
              <a:pPr/>
              <a:t>2019-09-10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48E16E-1472-9A4F-A10F-4FD500132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CAB4F9-E42F-EE4F-9E18-3DE91A547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defRPr>
            </a:lvl1pPr>
          </a:lstStyle>
          <a:p>
            <a:fld id="{1959451F-DAAF-0845-80CC-671046E98CFB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76004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3C38B0-B195-5041-BCDC-2576D64EF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E7B8B09-C1B0-8046-B175-4FF142BC9A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6FD383-F053-0B4C-A392-3AEC921F90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0AC7E6-6A65-5340-A7A5-5744BB321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58A9A-65DA-1447-95E3-FA380A3AD0D9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45F7F0-4B8C-0C4D-8536-366DEF3A7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C1A3C4-58E3-7741-9C5F-223E8E64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81352-A7FF-6449-8E0E-556770A9D5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265387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36EA69-47BC-8244-B268-E779B4AD5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507B12D-AC1F-264B-9E45-C157234078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660EB5-47E1-774C-A8EA-BD39894F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58A9A-65DA-1447-95E3-FA380A3AD0D9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C1B64D-6A6E-1441-A7CB-6436D6F0B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FAF297-47DE-E748-8350-8AC56BC9F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81352-A7FF-6449-8E0E-556770A9D5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413078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BA25C1A-8C38-B84C-8146-638A9B4750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56B967-80E3-234C-B49F-27DFA74C5E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082391-086B-1240-BD19-19DF173D5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58A9A-65DA-1447-95E3-FA380A3AD0D9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CE0451-CC4A-1045-92BC-C335FD3FF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AD4703-D4EC-6845-819B-28BDB042B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81352-A7FF-6449-8E0E-556770A9D5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740577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939BA5-8373-DD43-8CD9-CD34812441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0BA49C-22F6-4E45-82DD-9F68FFABCA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808497-3725-B447-94A5-E16A423D5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284D7-E6AA-9240-AB03-D0870AF6DC05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16A5DF-1AE3-6C47-AD86-979C85C5C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BEFEFB-3638-3746-8ACE-B1ECC5C0E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4D092-106C-4644-811F-44721F1241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07970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AC19F3-76F3-584A-B192-5BB1F3A09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93748B-F1B0-2C47-A1AB-95787C014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249AD3-DB13-A942-B5E9-A444FE78E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284D7-E6AA-9240-AB03-D0870AF6DC05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3ABF11-9E9A-0F4D-A0B6-E2384CD7F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003275-963A-7440-9511-4DD300858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4D092-106C-4644-811F-44721F1241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49874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B170F3-F132-AF45-ACC0-5E5D55B51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6B7AB9-4174-5442-A8D7-841293C21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B794A5-3EE3-9842-96EF-C40C4BE08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284D7-E6AA-9240-AB03-D0870AF6DC05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E5914A-067D-8244-9CEA-972CC9A5E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87D44E-1381-714B-BAD4-E617511E8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4D092-106C-4644-811F-44721F1241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105175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4AD7A3-E2CA-5541-BBEE-9CA273867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261392-E8D8-DB4B-9984-AA0478623A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004177-7C74-8544-B2A3-3F723B8ED8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858D34-5AC6-5B47-9726-07F325902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284D7-E6AA-9240-AB03-D0870AF6DC05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BD3309-B6CA-8246-BE51-906577667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DAF7E5-8509-F349-8BAF-46EE6DDC3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4D092-106C-4644-811F-44721F1241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596993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E21819-7E2F-8840-899C-029B5BC20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7A3BD4-B22E-B54C-B869-D190ADDE6E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7A7256-315F-9643-8874-5FE78BD81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DBFBB2C-CA48-F341-81A2-3DD0FFC601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E5183E-6F65-BF4B-B152-2807CBA66E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C2413C5-87C1-AE48-B94E-756B459A9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284D7-E6AA-9240-AB03-D0870AF6DC05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5453380-9752-CF40-AD48-84A019E22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25CB0F2-671E-104D-92B6-EB38D05E2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4D092-106C-4644-811F-44721F1241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37469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819CAC-6999-5A46-90D2-9268B6333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A0632D5-668F-FD44-B9CD-580DC65A4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284D7-E6AA-9240-AB03-D0870AF6DC05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E001E8-B953-B44C-BAA1-1E263D132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2E1C4F-EEC3-9646-95D8-044F7048E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4D092-106C-4644-811F-44721F1241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241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6FC9B2A-AD12-2A4F-9B13-F5B69996F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284D7-E6AA-9240-AB03-D0870AF6DC05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940A02-CC0C-8C40-BC00-4F7766B3C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F418A5-8FA2-7346-9706-2A9B78CB1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4D092-106C-4644-811F-44721F1241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2399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EED6E6-46BE-604A-863B-0FE9D299F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D0A280-0271-4442-B2AD-F48859626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3FBCEE-2011-B945-8209-542425B5E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48F2F-9AAB-EF46-9865-B47FF4E875F7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999FF1-F67E-8A4D-A95A-831018B5E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C327C7-45F7-8E4E-91B9-E47DD0EF4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451F-DAAF-0845-80CC-671046E98C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99736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480B20-6AA6-D64E-A80F-88F3D2CED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0B2E39-3973-8F46-8871-D793B9F8C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612E61-04B6-7B4D-A9E8-44BA022B2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F6B7C8-8CC0-C941-AF90-AEC836865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284D7-E6AA-9240-AB03-D0870AF6DC05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BC4742-4912-1E47-883F-DF6A87F08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69C179-1790-8F41-835D-E8CD84C26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4D092-106C-4644-811F-44721F1241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156223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DA1613-C684-E746-81B0-BC1C8285A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CE1D092-CF30-DC4C-9D41-E91D48FB9D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8002E1-55CF-4D42-A51F-170393EA7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65459F-FD4D-E949-945C-E44B77069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284D7-E6AA-9240-AB03-D0870AF6DC05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1D7664-BACC-E846-8BF0-E5E7182D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AC0006-0294-FC44-9E67-D5AAAB23C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4D092-106C-4644-811F-44721F1241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11189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ED3DE0-EBCE-7348-A612-E334FABB3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43C037-1432-404B-B837-FE2817E670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40D810-A138-F046-A82E-B64081E18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284D7-E6AA-9240-AB03-D0870AF6DC05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FE4E1D-8C82-9842-93B4-5D3C08554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6F379F-BB91-7240-9725-E13AE5221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4D092-106C-4644-811F-44721F1241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43676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40354EF-A539-C547-8265-4B748C3FC6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A0CFC5C-8E85-6040-B0AC-DC6B660624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40619A-23D3-0840-8595-3860C6B1B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284D7-E6AA-9240-AB03-D0870AF6DC05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9FD8B8-1B18-A044-8700-192C5CE04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F78015-5181-9741-96DC-1ADD2718D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4D092-106C-4644-811F-44721F1241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94463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4B1A74-CFA2-A843-AF7D-00D9BEA93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6CB7E6-8528-2841-857B-E351DCDBFA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defRPr>
            </a:lvl1pPr>
            <a:lvl2pPr>
              <a:defRPr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defRPr>
            </a:lvl2pPr>
            <a:lvl3pPr>
              <a:defRPr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defRPr>
            </a:lvl3pPr>
            <a:lvl4pPr>
              <a:defRPr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defRPr>
            </a:lvl4pPr>
            <a:lvl5pPr>
              <a:defRPr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E465F9-7906-3D4E-9B7D-155911DEB0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defRPr>
            </a:lvl1pPr>
            <a:lvl2pPr>
              <a:defRPr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defRPr>
            </a:lvl2pPr>
            <a:lvl3pPr>
              <a:defRPr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defRPr>
            </a:lvl3pPr>
            <a:lvl4pPr>
              <a:defRPr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defRPr>
            </a:lvl4pPr>
            <a:lvl5pPr>
              <a:defRPr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43F0A1-F57F-6C4F-8E8B-8CBAEAE17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6A848F2F-9AAB-EF46-9865-B47FF4E875F7}" type="datetimeFigureOut">
              <a:rPr kumimoji="1" lang="ko-KR" altLang="en-US" smtClean="0"/>
              <a:pPr/>
              <a:t>2019-09-10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C06CF9-6651-464F-B098-D070C9E95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9CE906-56BB-674C-97EA-44B14815E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1959451F-DAAF-0845-80CC-671046E98CFB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6881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B050CE-2303-0942-9533-E6AC7A264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28F918-BAE4-CE4E-BED7-52BDA4888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90BDBE-0C91-5A4C-A1A6-047BA0568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C37CF3-04C6-9C41-B7B4-CD57FA617C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AAD53C-2BC0-DE4C-A0D0-F0AB876D51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AD989A-AB77-DF49-96C3-8B80FACA2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48F2F-9AAB-EF46-9865-B47FF4E875F7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E97C75C-45B0-E44F-9E40-605CB69C1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95C23C4-DEB1-8340-8B4C-7A4472788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451F-DAAF-0845-80CC-671046E98C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7914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678AFB-3413-5C40-B557-B389B07E9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C727506-65DF-8042-A13E-609B56F1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48F2F-9AAB-EF46-9865-B47FF4E875F7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2C3F2F-3591-3840-9A58-994A54061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C464EE-B04C-D04A-BBF8-AEFBD3E1E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451F-DAAF-0845-80CC-671046E98C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85306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683547E-2152-3F44-BD77-657EFF056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48F2F-9AAB-EF46-9865-B47FF4E875F7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80E4C23-5914-8947-B43F-AF9BA661B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268D9B-94DC-A04F-9C8D-F6BD22073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451F-DAAF-0845-80CC-671046E98C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47759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549C1A-2619-1D44-B28C-6C162B79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4D8648-FC8A-374E-9AEB-7FF396A46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B17D6-708D-1D43-B50E-7B99854E2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9ECFE5-0C52-2645-B9AE-616924465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48F2F-9AAB-EF46-9865-B47FF4E875F7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0206D2-87DD-864F-A91F-6520F5726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062512-249D-C54A-8087-79A1A2570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451F-DAAF-0845-80CC-671046E98C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36821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0C955-CB5F-C540-B466-775463EF3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A3A7986-3254-FC49-B4EE-90F5891F04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EBEE24-111F-E640-813A-EB89D1BEFF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D90F8E-4418-174D-B1DE-2D166437D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48F2F-9AAB-EF46-9865-B47FF4E875F7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8B306E-869F-7A47-9AC4-23EED6338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A5B33F-76B6-DB4A-82E9-A186FB75E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451F-DAAF-0845-80CC-671046E98C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257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3173E38-FC1B-DC45-A0F9-AFB0EC19C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2DE18F-C071-924E-B970-FE207DA04E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2FCE86-F0FC-114C-A6AE-C088740897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848F2F-9AAB-EF46-9865-B47FF4E875F7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482A29-DA28-9B48-9C5B-B64DBDE8F0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1203E2-A479-424C-ACC9-E7AF4909F7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9451F-DAAF-0845-80CC-671046E98C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1017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9F3499E-A9CD-C647-9156-F672D7E66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14AC99-0FB5-ED4D-9F11-E6624344B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D937D0-33D0-4941-8174-974A9D0A72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58A9A-65DA-1447-95E3-FA380A3AD0D9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D183DD-2B92-0A4D-B470-501BDE0B34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AD9EA2-4EE5-F84C-9589-2D262C96D7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F81352-A7FF-6449-8E0E-556770A9D5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19763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4BF519-1C72-9347-B1B0-3462A065F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BFFDD2-85EF-B648-870E-F445091DF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2BC4D8-3769-7942-8DB9-D8E90A7B29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284D7-E6AA-9240-AB03-D0870AF6DC05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573DE2-1A15-B843-BDE6-2AC9F50C87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0091CF-FA12-D945-A60D-7F628B288A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4D092-106C-4644-811F-44721F1241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7931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ncis.nier.go.kr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15C46D-E7E9-C94C-9FA8-2E0DFD98BF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/>
              <a:t>화학 약품 관리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F49D65D-0C6C-544F-BE6E-B1DCA3D2DD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256502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융합소프트웨어종합설계 </a:t>
            </a:r>
            <a:r>
              <a:rPr kumimoji="1" lang="en-US" altLang="ko-KR" dirty="0"/>
              <a:t>3</a:t>
            </a:r>
            <a:r>
              <a:rPr kumimoji="1" lang="ko-KR" altLang="en-US" dirty="0"/>
              <a:t>조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정영모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이은무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문혁주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강주영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이한빈 </a:t>
            </a:r>
            <a:r>
              <a:rPr kumimoji="1" lang="en-US" altLang="ko-KR" dirty="0"/>
              <a:t>/</a:t>
            </a:r>
            <a:r>
              <a:rPr kumimoji="1" lang="ko-KR" altLang="en-US" dirty="0"/>
              <a:t> 김지수</a:t>
            </a:r>
          </a:p>
        </p:txBody>
      </p:sp>
    </p:spTree>
    <p:extLst>
      <p:ext uri="{BB962C8B-B14F-4D97-AF65-F5344CB8AC3E}">
        <p14:creationId xmlns:p14="http://schemas.microsoft.com/office/powerpoint/2010/main" val="4068244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9A76AE-1DCA-C343-99CC-92A24A36F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주요 기능 및 기대 효과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526D58-1426-A947-A3F7-7075AB72E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7957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ko-KR" altLang="en-US" dirty="0"/>
              <a:t>네번째 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약품 별로 사용 기간에 따른 건강 검진 종류가 다른데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사용하는 약품들을 등록하고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월마다 </a:t>
            </a:r>
            <a:r>
              <a:rPr kumimoji="1" lang="en-US" altLang="ko-KR" dirty="0"/>
              <a:t>(</a:t>
            </a:r>
            <a:r>
              <a:rPr kumimoji="1" lang="ko-KR" altLang="en-US" dirty="0"/>
              <a:t>혹은 지정 주기 별로</a:t>
            </a:r>
            <a:r>
              <a:rPr kumimoji="1" lang="en-US" altLang="ko-KR" dirty="0"/>
              <a:t>)</a:t>
            </a:r>
            <a:r>
              <a:rPr kumimoji="1" lang="ko-KR" altLang="en-US" dirty="0"/>
              <a:t> 받아야 하는 건강 검진 종류 알림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건강지킴이</a:t>
            </a:r>
          </a:p>
        </p:txBody>
      </p:sp>
    </p:spTree>
    <p:extLst>
      <p:ext uri="{BB962C8B-B14F-4D97-AF65-F5344CB8AC3E}">
        <p14:creationId xmlns:p14="http://schemas.microsoft.com/office/powerpoint/2010/main" val="1798023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9A76AE-1DCA-C343-99CC-92A24A36F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주요 기능 및 기대 효과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526D58-1426-A947-A3F7-7075AB72E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62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dirty="0" err="1"/>
              <a:t>다섯번째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같은 실험실 사용자들끼리 공유되는 게시판 기능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서로 알아둬야 할 공지사항 등을 공유할 수 있다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이로써 실험실에서 일어나는 모든 사항을 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본 어플리케이션을 통해 해결 가능 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0038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341F15-0C83-F04C-8609-C7A31E77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경쟁 우위 </a:t>
            </a:r>
            <a:r>
              <a:rPr kumimoji="1" lang="ko-KR" altLang="en-US" dirty="0" err="1"/>
              <a:t>유소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EE2FF2-EA78-C74B-8F70-2ABDD951E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화학물질 정보 시스템 </a:t>
            </a:r>
            <a:r>
              <a:rPr kumimoji="1" lang="en-US" altLang="ko-KR" dirty="0">
                <a:hlinkClick r:id="rId2"/>
              </a:rPr>
              <a:t>http://ncis.nier.go.kr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사용하는 화학 물질 검색 및 정보 열람 기능이 있지만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사용하는 약품에 대한 개인화 기능과 안전한 사용을 위한 알림 기능이 없음</a:t>
            </a:r>
            <a:endParaRPr kumimoji="1" lang="en-US" altLang="ko-KR" dirty="0"/>
          </a:p>
          <a:p>
            <a:r>
              <a:rPr kumimoji="1" lang="en-US" altLang="ko-KR" dirty="0" err="1"/>
              <a:t>Quarzy</a:t>
            </a:r>
            <a:r>
              <a:rPr kumimoji="1" lang="en-US" altLang="ko-KR" dirty="0"/>
              <a:t> : </a:t>
            </a:r>
            <a:r>
              <a:rPr kumimoji="1" lang="ko-KR" altLang="en-US" dirty="0"/>
              <a:t>마찬가지로 사용하는 화학 물질 검색 및 정보 열람 기능이 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구매 기능도 있지만 어플리케이션이 구매 기능에 치우쳐져 있어 사후 관리의 기능이 없음</a:t>
            </a:r>
          </a:p>
        </p:txBody>
      </p:sp>
    </p:spTree>
    <p:extLst>
      <p:ext uri="{BB962C8B-B14F-4D97-AF65-F5344CB8AC3E}">
        <p14:creationId xmlns:p14="http://schemas.microsoft.com/office/powerpoint/2010/main" val="2042837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C8CEB0-177A-7E4A-8D81-EB05A05CD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어플리케이션의 형태 및 데이터 확보 방안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53FB89-4774-AA4A-871F-C33A8EB21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Web-application</a:t>
            </a:r>
          </a:p>
          <a:p>
            <a:r>
              <a:rPr kumimoji="1" lang="ko-KR" altLang="en-US" dirty="0" err="1"/>
              <a:t>크롤링</a:t>
            </a:r>
            <a:r>
              <a:rPr kumimoji="1" lang="ko-KR" altLang="en-US" dirty="0"/>
              <a:t> 혹은 오픈</a:t>
            </a:r>
            <a:r>
              <a:rPr kumimoji="1" lang="en-US" altLang="ko-KR" dirty="0"/>
              <a:t>API </a:t>
            </a:r>
            <a:r>
              <a:rPr kumimoji="1" lang="ko-KR" altLang="en-US" dirty="0"/>
              <a:t>활용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C47EDC-8C39-6F4E-A379-D0FD7AA0C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69" y="3057244"/>
            <a:ext cx="4235353" cy="31197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D1A0F8D-7DC3-954F-9C0C-1F93D814B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890" y="3057244"/>
            <a:ext cx="3919939" cy="29428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072B54F-383C-0541-A9FB-62CE04AB7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474" y="2692119"/>
            <a:ext cx="4479257" cy="380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05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B738A8-465B-0743-9301-1DBA86147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Project Management Plan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07A6CC-734B-424C-9FFF-E1DD90335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560" y="2944532"/>
            <a:ext cx="11086880" cy="188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235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595CE5-93B4-DE43-B086-1ADA8E79C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수행 계획서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B85ADD-D01C-1A44-96C1-98D0ED70E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466" y="1569503"/>
            <a:ext cx="8079068" cy="504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380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595CE5-93B4-DE43-B086-1ADA8E79C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수행 계획서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0FCB8B-3D85-4B4D-AEAE-FC0343C08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905" y="1513354"/>
            <a:ext cx="7972190" cy="515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57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3A0045-6D9E-C646-8E5E-BE35A7D03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대상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44D33D-FBD0-B54A-B233-7C93B550A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86690"/>
            <a:ext cx="10515600" cy="791977"/>
          </a:xfrm>
        </p:spPr>
        <p:txBody>
          <a:bodyPr/>
          <a:lstStyle/>
          <a:p>
            <a:pPr marL="0" indent="0" algn="ctr">
              <a:buNone/>
            </a:pPr>
            <a:r>
              <a:rPr kumimoji="1" lang="ko-KR" altLang="en-US" dirty="0"/>
              <a:t>화학 약품을 사용하는 사람 </a:t>
            </a:r>
            <a:r>
              <a:rPr kumimoji="1" lang="en-US" altLang="ko-KR" dirty="0"/>
              <a:t>(</a:t>
            </a:r>
            <a:r>
              <a:rPr kumimoji="1" lang="ko-KR" altLang="en-US" dirty="0"/>
              <a:t>학생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연구원 등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&amp;</a:t>
            </a:r>
            <a:r>
              <a:rPr kumimoji="1" lang="ko-KR" altLang="en-US" dirty="0"/>
              <a:t> 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F8DA8A-4A55-0340-B119-8AD7A0A57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094" y="1473014"/>
            <a:ext cx="5537811" cy="369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02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16D2C0-3FF9-AE49-9F87-5E45EE9FF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기존의 상황</a:t>
            </a:r>
            <a:r>
              <a:rPr kumimoji="1" lang="en-US" altLang="ko-KR" dirty="0"/>
              <a:t>..</a:t>
            </a:r>
            <a:endParaRPr kumimoji="1" lang="ko-KR" altLang="en-US" dirty="0"/>
          </a:p>
        </p:txBody>
      </p:sp>
      <p:pic>
        <p:nvPicPr>
          <p:cNvPr id="9" name="그래픽 8" descr="플라스크">
            <a:extLst>
              <a:ext uri="{FF2B5EF4-FFF2-40B4-BE49-F238E27FC236}">
                <a16:creationId xmlns:a16="http://schemas.microsoft.com/office/drawing/2014/main" id="{025E6A4A-F7CC-1743-8717-CFAC4CF1C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4888" y="1798265"/>
            <a:ext cx="2562224" cy="25622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D3384B-C6EE-3440-97E0-A12BDAD85D87}"/>
              </a:ext>
            </a:extLst>
          </p:cNvPr>
          <p:cNvSpPr txBox="1"/>
          <p:nvPr/>
        </p:nvSpPr>
        <p:spPr>
          <a:xfrm>
            <a:off x="3208030" y="4919374"/>
            <a:ext cx="5775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내가 주문한 약품이 도착 하였다</a:t>
            </a:r>
            <a:r>
              <a:rPr kumimoji="1" lang="en-US" altLang="ko-KR" sz="3200" dirty="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!</a:t>
            </a:r>
            <a:endParaRPr kumimoji="1" lang="ko-KR" altLang="en-US" sz="3200" dirty="0">
              <a:solidFill>
                <a:schemeClr val="accent4"/>
              </a:solidFill>
              <a:latin typeface="THELuxGoL_U" panose="02020603020101020101" pitchFamily="18" charset="-127"/>
              <a:ea typeface="THELuxGoL_U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6552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16D2C0-3FF9-AE49-9F87-5E45EE9FF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기존의 상황</a:t>
            </a:r>
            <a:r>
              <a:rPr kumimoji="1" lang="en-US" altLang="ko-KR" dirty="0"/>
              <a:t>..</a:t>
            </a:r>
            <a:endParaRPr kumimoji="1" lang="ko-KR" altLang="en-US" dirty="0"/>
          </a:p>
        </p:txBody>
      </p:sp>
      <p:pic>
        <p:nvPicPr>
          <p:cNvPr id="5" name="내용 개체 틀 4" descr="과학자">
            <a:extLst>
              <a:ext uri="{FF2B5EF4-FFF2-40B4-BE49-F238E27FC236}">
                <a16:creationId xmlns:a16="http://schemas.microsoft.com/office/drawing/2014/main" id="{81745E51-C40E-1240-9F7D-0A60C1DFF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3749" y="2147887"/>
            <a:ext cx="2562225" cy="2562225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D3384B-C6EE-3440-97E0-A12BDAD85D87}"/>
              </a:ext>
            </a:extLst>
          </p:cNvPr>
          <p:cNvSpPr txBox="1"/>
          <p:nvPr/>
        </p:nvSpPr>
        <p:spPr>
          <a:xfrm>
            <a:off x="1469860" y="4710112"/>
            <a:ext cx="2666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내가 할 일은</a:t>
            </a:r>
            <a:r>
              <a:rPr kumimoji="1" lang="en-US" altLang="ko-KR" sz="3200" dirty="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?</a:t>
            </a:r>
            <a:r>
              <a:rPr kumimoji="1" lang="ko-KR" altLang="en-US" sz="3200" dirty="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7E9228-DDCF-E743-9DB1-DF192B314D72}"/>
              </a:ext>
            </a:extLst>
          </p:cNvPr>
          <p:cNvSpPr txBox="1"/>
          <p:nvPr/>
        </p:nvSpPr>
        <p:spPr>
          <a:xfrm>
            <a:off x="5123330" y="2147887"/>
            <a:ext cx="648227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ko-KR" altLang="en-US" sz="2400" dirty="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일단</a:t>
            </a:r>
            <a:r>
              <a:rPr kumimoji="1" lang="en-US" altLang="ko-KR" sz="2400" dirty="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,</a:t>
            </a:r>
            <a:r>
              <a:rPr kumimoji="1" lang="ko-KR" altLang="en-US" sz="2400" dirty="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 약품명</a:t>
            </a:r>
            <a:r>
              <a:rPr kumimoji="1" lang="en-US" altLang="ko-KR" sz="2400" dirty="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+</a:t>
            </a:r>
            <a:r>
              <a:rPr kumimoji="1" lang="ko-KR" altLang="en-US" sz="2400" dirty="0" err="1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구입일자</a:t>
            </a:r>
            <a:r>
              <a:rPr kumimoji="1" lang="en-US" altLang="ko-KR" sz="2400" dirty="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+</a:t>
            </a:r>
            <a:r>
              <a:rPr kumimoji="1" lang="ko-KR" altLang="en-US" sz="2400" dirty="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유의사항</a:t>
            </a:r>
            <a:r>
              <a:rPr kumimoji="1" lang="en-US" altLang="ko-KR" sz="2400" dirty="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+</a:t>
            </a:r>
            <a:r>
              <a:rPr kumimoji="1" lang="ko-KR" altLang="en-US" sz="2400" dirty="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사용기한 등의 약품의 정보들을 직접 작성해서 문서를 업데이트하고</a:t>
            </a:r>
            <a:r>
              <a:rPr kumimoji="1" lang="en-US" altLang="ko-KR" sz="2400" dirty="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,</a:t>
            </a:r>
            <a:r>
              <a:rPr kumimoji="1" lang="ko-KR" altLang="en-US" sz="2400" dirty="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 </a:t>
            </a:r>
            <a:endParaRPr kumimoji="1" lang="en-US" altLang="ko-KR" sz="2400" dirty="0">
              <a:solidFill>
                <a:schemeClr val="accent4"/>
              </a:solidFill>
              <a:latin typeface="THELuxGoL_U" panose="02020603020101020101" pitchFamily="18" charset="-127"/>
              <a:ea typeface="THELuxGoL_U" panose="02020603020101020101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ko-KR" altLang="en-US" sz="2400" dirty="0" err="1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보관법에</a:t>
            </a:r>
            <a:r>
              <a:rPr kumimoji="1" lang="ko-KR" altLang="en-US" sz="2400" dirty="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 따라 보관하고</a:t>
            </a:r>
            <a:r>
              <a:rPr kumimoji="1" lang="en-US" altLang="ko-KR" sz="2400" dirty="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,</a:t>
            </a:r>
            <a:r>
              <a:rPr kumimoji="1" lang="ko-KR" altLang="en-US" sz="2400" dirty="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 </a:t>
            </a:r>
            <a:endParaRPr kumimoji="1" lang="en-US" altLang="ko-KR" sz="2400" dirty="0">
              <a:solidFill>
                <a:schemeClr val="accent4"/>
              </a:solidFill>
              <a:latin typeface="THELuxGoL_U" panose="02020603020101020101" pitchFamily="18" charset="-127"/>
              <a:ea typeface="THELuxGoL_U" panose="02020603020101020101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ko-KR" altLang="en-US" sz="2400" dirty="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사용 기간에 따라 건강검진도 받아야하고</a:t>
            </a:r>
            <a:r>
              <a:rPr kumimoji="1" lang="en-US" altLang="ko-KR" sz="2400" dirty="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,</a:t>
            </a:r>
            <a:r>
              <a:rPr kumimoji="1" lang="ko-KR" altLang="en-US" sz="2400" dirty="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 </a:t>
            </a:r>
            <a:endParaRPr kumimoji="1" lang="en-US" altLang="ko-KR" sz="2400" dirty="0">
              <a:solidFill>
                <a:schemeClr val="accent4"/>
              </a:solidFill>
              <a:latin typeface="THELuxGoL_U" panose="02020603020101020101" pitchFamily="18" charset="-127"/>
              <a:ea typeface="THELuxGoL_U" panose="02020603020101020101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ko-KR" altLang="en-US" sz="2400" dirty="0" err="1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사용중</a:t>
            </a:r>
            <a:r>
              <a:rPr kumimoji="1" lang="ko-KR" altLang="en-US" sz="2400" dirty="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 매번 사용기한 </a:t>
            </a:r>
            <a:r>
              <a:rPr kumimoji="1" lang="ko-KR" altLang="en-US" sz="2400" dirty="0" err="1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체크해야하고</a:t>
            </a:r>
            <a:r>
              <a:rPr kumimoji="1" lang="en-US" altLang="ko-KR" sz="2400" dirty="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,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ko-KR" altLang="en-US" sz="2400" dirty="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폐기하고 나선 또 문서 업데이트 해야하고</a:t>
            </a:r>
            <a:r>
              <a:rPr kumimoji="1" lang="en-US" altLang="ko-KR" sz="2400" dirty="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,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ko-KR" altLang="en-US" sz="2400" dirty="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또 </a:t>
            </a:r>
            <a:r>
              <a:rPr kumimoji="1" lang="ko-KR" altLang="en-US" sz="2400" dirty="0" err="1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어디뒀는지</a:t>
            </a:r>
            <a:r>
              <a:rPr kumimoji="1" lang="ko-KR" altLang="en-US" sz="2400" dirty="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 까먹으면 보관장소 이곳저곳 혹은 문서 </a:t>
            </a:r>
            <a:r>
              <a:rPr kumimoji="1" lang="ko-KR" altLang="en-US" sz="2400" dirty="0" err="1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뒤져봐야하고</a:t>
            </a:r>
            <a:endParaRPr kumimoji="1" lang="en-US" altLang="ko-KR" sz="2400" dirty="0">
              <a:solidFill>
                <a:schemeClr val="accent4"/>
              </a:solidFill>
              <a:latin typeface="THELuxGoL_U" panose="02020603020101020101" pitchFamily="18" charset="-127"/>
              <a:ea typeface="THELuxGoL_U" panose="02020603020101020101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sz="2400" dirty="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…</a:t>
            </a:r>
          </a:p>
          <a:p>
            <a:endParaRPr kumimoji="1" lang="ko-KR" altLang="en-US" sz="2400" dirty="0">
              <a:solidFill>
                <a:schemeClr val="accent4"/>
              </a:solidFill>
              <a:latin typeface="THELuxGoL_U" panose="02020603020101020101" pitchFamily="18" charset="-127"/>
              <a:ea typeface="THELuxGoL_U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6915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DD387D-9F40-8349-BCFB-93A7EBDFF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기존의 상황</a:t>
            </a:r>
            <a:r>
              <a:rPr kumimoji="1" lang="en-US" altLang="ko-KR" dirty="0"/>
              <a:t>..</a:t>
            </a:r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377EB6-1AA8-454A-A5F1-9D4999974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42963" y="4731449"/>
            <a:ext cx="1506071" cy="716758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응 안해</a:t>
            </a:r>
            <a:r>
              <a:rPr kumimoji="1" lang="en-US" altLang="ko-KR" dirty="0"/>
              <a:t>~</a:t>
            </a:r>
            <a:endParaRPr kumimoji="1" lang="ko-KR" altLang="en-US" dirty="0"/>
          </a:p>
        </p:txBody>
      </p:sp>
      <p:pic>
        <p:nvPicPr>
          <p:cNvPr id="7" name="그래픽 6" descr="단색으로 채워진 악마 얼굴">
            <a:extLst>
              <a:ext uri="{FF2B5EF4-FFF2-40B4-BE49-F238E27FC236}">
                <a16:creationId xmlns:a16="http://schemas.microsoft.com/office/drawing/2014/main" id="{3211EDEE-D2FA-3D46-9A3D-025F4414D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4573" y="2247573"/>
            <a:ext cx="2362853" cy="236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10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7AA4EF-B7F3-364E-A053-A139736C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화학 약품 관리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986093-4547-0A46-8677-C63532993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4179"/>
            <a:ext cx="10515600" cy="11833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/>
              <a:t>실제 실험실 혹은 연구실 환경에서 사용하는 약품을 관리하는 과정에는 많은 번거로움이 존재하고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사용에 따라 자연스레 관리가 부실해지고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결국에는 건강과 직결되는 </a:t>
            </a:r>
            <a:r>
              <a:rPr kumimoji="1" lang="ko-KR" altLang="en-US" sz="2000" b="1" dirty="0"/>
              <a:t>유의점이 지켜지지 않은 상태로 </a:t>
            </a:r>
            <a:r>
              <a:rPr kumimoji="1" lang="ko-KR" altLang="en-US" sz="2000" dirty="0"/>
              <a:t>사용되게 됨</a:t>
            </a:r>
            <a:endParaRPr kumimoji="1" lang="en-US" altLang="ko-KR" sz="2000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82D5816-483E-3B43-B73D-2E97AFC11925}"/>
              </a:ext>
            </a:extLst>
          </p:cNvPr>
          <p:cNvSpPr txBox="1">
            <a:spLocks/>
          </p:cNvSpPr>
          <p:nvPr/>
        </p:nvSpPr>
        <p:spPr>
          <a:xfrm>
            <a:off x="838200" y="4061012"/>
            <a:ext cx="10515600" cy="1075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dirty="0"/>
              <a:t>이를 해결하고자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사용하는 약품의 등록 및 열람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보관</a:t>
            </a:r>
            <a:r>
              <a:rPr kumimoji="1" lang="en-US" altLang="ko-KR" dirty="0"/>
              <a:t>,</a:t>
            </a:r>
            <a:r>
              <a:rPr kumimoji="1" lang="ko-KR" altLang="en-US" dirty="0"/>
              <a:t> 폐기의 정보를 제공하고 관리해주는 어플리케이션을 개발</a:t>
            </a:r>
            <a:r>
              <a:rPr kumimoji="1"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70949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9A76AE-1DCA-C343-99CC-92A24A36F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주요 기능 및 기대 효과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526D58-1426-A947-A3F7-7075AB72E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218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dirty="0"/>
              <a:t>첫번째 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현재 실험실에서 취급되는 화학 약품 목록 관리</a:t>
            </a:r>
            <a:endParaRPr kumimoji="1" lang="en-US" altLang="ko-KR" dirty="0"/>
          </a:p>
          <a:p>
            <a:pPr>
              <a:buFontTx/>
              <a:buChar char="-"/>
            </a:pPr>
            <a:r>
              <a:rPr kumimoji="1" lang="ko-KR" altLang="en-US" dirty="0"/>
              <a:t>약품의 입고 및 폐기 처리 반영</a:t>
            </a:r>
            <a:endParaRPr kumimoji="1" lang="en-US" altLang="ko-KR" dirty="0"/>
          </a:p>
          <a:p>
            <a:pPr>
              <a:buFontTx/>
              <a:buChar char="-"/>
            </a:pPr>
            <a:r>
              <a:rPr kumimoji="1" lang="ko-KR" altLang="en-US" dirty="0"/>
              <a:t>찾고자 하는 약품이 어디에 보관되는지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어느 장소에 어떤 약품들이 보관 되어 있는지 확인 가능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약품 취급 시 수기로 작성해야 했던 과정이 사라짐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23067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D3AAD2-0254-7844-88FE-2E936055F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주요 기능 및 기대 효과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41B585-77E2-2742-BB5A-B1E87FCDB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두번째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사용하는 약품에 대한 정보 제공 </a:t>
            </a:r>
            <a:r>
              <a:rPr kumimoji="1" lang="en-US" altLang="ko-KR" dirty="0"/>
              <a:t>(</a:t>
            </a:r>
            <a:r>
              <a:rPr kumimoji="1" lang="ko-KR" altLang="en-US" dirty="0"/>
              <a:t>화학적 특성 및 유의사항 등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약품에 대한 정보를 얻고 싶을 때 다른 어플리케이션을 </a:t>
            </a:r>
            <a:r>
              <a:rPr kumimoji="1" lang="ko-KR" altLang="en-US" dirty="0" err="1"/>
              <a:t>이용했어야</a:t>
            </a:r>
            <a:r>
              <a:rPr kumimoji="1" lang="ko-KR" altLang="en-US" dirty="0"/>
              <a:t> 했으나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관리 시스템 내에서 취급하는 </a:t>
            </a:r>
            <a:r>
              <a:rPr kumimoji="1" lang="ko-KR" altLang="en-US" dirty="0" err="1"/>
              <a:t>약품들만을</a:t>
            </a:r>
            <a:r>
              <a:rPr kumimoji="1" lang="ko-KR" altLang="en-US" dirty="0"/>
              <a:t> 대상으로 손쉽게 접근 가능</a:t>
            </a:r>
            <a:endParaRPr kumimoji="1" lang="en-US" altLang="ko-KR" dirty="0"/>
          </a:p>
          <a:p>
            <a:pPr marL="0" indent="0">
              <a:buNone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8358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9A76AE-1DCA-C343-99CC-92A24A36F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주요 기능 및 기대 효과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526D58-1426-A947-A3F7-7075AB72E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2529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dirty="0"/>
              <a:t>세번째 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약품 등록 시 유효기간이 자동 입력되어 </a:t>
            </a:r>
            <a:r>
              <a:rPr kumimoji="1" lang="ko-KR" altLang="en-US" dirty="0" err="1" smtClean="0"/>
              <a:t>폐기일이</a:t>
            </a:r>
            <a:r>
              <a:rPr kumimoji="1" lang="ko-KR" altLang="en-US" dirty="0" smtClean="0"/>
              <a:t> </a:t>
            </a:r>
            <a:r>
              <a:rPr kumimoji="1" lang="ko-KR" altLang="en-US" dirty="0"/>
              <a:t>가까워지면 알림</a:t>
            </a:r>
            <a:endParaRPr kumimoji="1" lang="en-US" altLang="ko-KR" dirty="0"/>
          </a:p>
          <a:p>
            <a:pPr>
              <a:buFontTx/>
              <a:buChar char="-"/>
            </a:pPr>
            <a:r>
              <a:rPr kumimoji="1" lang="ko-KR" altLang="en-US" dirty="0" err="1"/>
              <a:t>폐기법도</a:t>
            </a:r>
            <a:r>
              <a:rPr kumimoji="1" lang="ko-KR" altLang="en-US" dirty="0"/>
              <a:t> 함께 제공</a:t>
            </a:r>
            <a:endParaRPr kumimoji="1" lang="en-US" altLang="ko-KR" dirty="0"/>
          </a:p>
          <a:p>
            <a:pPr>
              <a:buFontTx/>
              <a:buChar char="-"/>
            </a:pPr>
            <a:endParaRPr kumimoji="1" lang="en-US" altLang="ko-KR" dirty="0"/>
          </a:p>
          <a:p>
            <a:pPr>
              <a:buFontTx/>
              <a:buChar char="-"/>
            </a:pPr>
            <a:endParaRPr kumimoji="1" lang="en-US" altLang="ko-KR" dirty="0"/>
          </a:p>
          <a:p>
            <a:pPr>
              <a:buFontTx/>
              <a:buChar char="-"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사용기한이 제대로 지켜지지 않는 경우를 </a:t>
            </a:r>
            <a:r>
              <a:rPr kumimoji="1" lang="ko-KR" altLang="en-US" dirty="0" smtClean="0"/>
              <a:t>방지 </a:t>
            </a:r>
            <a:r>
              <a:rPr kumimoji="1" lang="en-US" altLang="ko-KR" dirty="0"/>
              <a:t>: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안전 </a:t>
            </a:r>
            <a:r>
              <a:rPr kumimoji="1" lang="en-US" altLang="ko-KR" dirty="0" smtClean="0"/>
              <a:t>+ </a:t>
            </a:r>
            <a:r>
              <a:rPr kumimoji="1" lang="ko-KR" altLang="en-US" dirty="0" smtClean="0"/>
              <a:t>정확성 높은 실험 데이터 값</a:t>
            </a:r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386930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파랑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1531</TotalTime>
  <Words>402</Words>
  <Application>Microsoft Office PowerPoint</Application>
  <PresentationFormat>와이드스크린</PresentationFormat>
  <Paragraphs>71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Arial</vt:lpstr>
      <vt:lpstr>THELuxGoL_U</vt:lpstr>
      <vt:lpstr>맑은 고딕</vt:lpstr>
      <vt:lpstr>Office 테마</vt:lpstr>
      <vt:lpstr>디자인 사용자 지정</vt:lpstr>
      <vt:lpstr>1_디자인 사용자 지정</vt:lpstr>
      <vt:lpstr>화학 약품 관리 시스템</vt:lpstr>
      <vt:lpstr>대상</vt:lpstr>
      <vt:lpstr>기존의 상황..</vt:lpstr>
      <vt:lpstr>기존의 상황..</vt:lpstr>
      <vt:lpstr>기존의 상황..</vt:lpstr>
      <vt:lpstr>화학 약품 관리 시스템</vt:lpstr>
      <vt:lpstr>주요 기능 및 기대 효과</vt:lpstr>
      <vt:lpstr>주요 기능 및 기대 효과</vt:lpstr>
      <vt:lpstr>주요 기능 및 기대 효과</vt:lpstr>
      <vt:lpstr>주요 기능 및 기대 효과</vt:lpstr>
      <vt:lpstr>주요 기능 및 기대 효과</vt:lpstr>
      <vt:lpstr>경쟁 우위 유소</vt:lpstr>
      <vt:lpstr>어플리케이션의 형태 및 데이터 확보 방안</vt:lpstr>
      <vt:lpstr>Project Management Plan</vt:lpstr>
      <vt:lpstr>수행 계획서</vt:lpstr>
      <vt:lpstr>수행 계획서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정영모</dc:creator>
  <cp:lastModifiedBy>Windows 사용자</cp:lastModifiedBy>
  <cp:revision>27</cp:revision>
  <dcterms:created xsi:type="dcterms:W3CDTF">2019-09-08T13:27:13Z</dcterms:created>
  <dcterms:modified xsi:type="dcterms:W3CDTF">2019-09-09T17:33:29Z</dcterms:modified>
</cp:coreProperties>
</file>